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4" r:id="rId9"/>
    <p:sldId id="265" r:id="rId10"/>
    <p:sldId id="267" r:id="rId11"/>
    <p:sldId id="274" r:id="rId12"/>
    <p:sldId id="273" r:id="rId13"/>
    <p:sldId id="266" r:id="rId14"/>
    <p:sldId id="269" r:id="rId15"/>
    <p:sldId id="270" r:id="rId16"/>
    <p:sldId id="275" r:id="rId17"/>
    <p:sldId id="27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7647" autoAdjust="0"/>
  </p:normalViewPr>
  <p:slideViewPr>
    <p:cSldViewPr snapToGrid="0">
      <p:cViewPr varScale="1">
        <p:scale>
          <a:sx n="96" d="100"/>
          <a:sy n="96" d="100"/>
        </p:scale>
        <p:origin x="10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e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A0F1ED-2B81-4F68-A74C-09F9449CFEF8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B93BC0-411F-42EA-BE74-E1DD0405D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979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11.11236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zhuanlan.zhihu.com/p/105433460" TargetMode="External"/><Relationship Id="rId4" Type="http://schemas.openxmlformats.org/officeDocument/2006/relationships/hyperlink" Target="https://github.com/QingyongHu/RandLA-Net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Paper: </a:t>
            </a:r>
            <a:r>
              <a:rPr lang="en-US" altLang="ko-KR" dirty="0">
                <a:hlinkClick r:id="rId3"/>
              </a:rPr>
              <a:t>https://arxiv.org/abs/1911.11236</a:t>
            </a:r>
            <a:endParaRPr lang="en-US" altLang="ko-KR" dirty="0"/>
          </a:p>
          <a:p>
            <a:r>
              <a:rPr lang="en-US" altLang="ko-KR" dirty="0"/>
              <a:t>Code: </a:t>
            </a:r>
            <a:r>
              <a:rPr lang="en-US" altLang="ko-KR" dirty="0">
                <a:hlinkClick r:id="rId4"/>
              </a:rPr>
              <a:t>https://github.com/QingyongHu/RandLA-Net</a:t>
            </a:r>
            <a:endParaRPr lang="en-US" altLang="ko-KR" dirty="0"/>
          </a:p>
          <a:p>
            <a:r>
              <a:rPr lang="en-US" altLang="ko-KR" dirty="0"/>
              <a:t>Blog </a:t>
            </a:r>
            <a:r>
              <a:rPr lang="en-US" altLang="ko-KR" dirty="0">
                <a:hlinkClick r:id="rId5"/>
              </a:rPr>
              <a:t>https://zhuanlan.zhihu.com/p/105433460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B93BC0-411F-42EA-BE74-E1DD0405D91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104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기존의 </a:t>
            </a:r>
            <a:r>
              <a:rPr lang="en-US" altLang="ko-KR" dirty="0"/>
              <a:t>point cloud segmentation </a:t>
            </a:r>
            <a:r>
              <a:rPr lang="ko-KR" altLang="en-US" dirty="0"/>
              <a:t>접근 방식은 넓은 영역의 컨텍스트 정보를 캡처하지 못한다 </a:t>
            </a:r>
          </a:p>
          <a:p>
            <a:r>
              <a:rPr lang="ko-KR" altLang="en-US" dirty="0"/>
              <a:t>작은 </a:t>
            </a:r>
            <a:r>
              <a:rPr lang="en-US" altLang="ko-KR" dirty="0"/>
              <a:t>point cloud</a:t>
            </a:r>
            <a:r>
              <a:rPr lang="ko-KR" altLang="en-US" dirty="0"/>
              <a:t>에서 넓은 </a:t>
            </a:r>
            <a:r>
              <a:rPr lang="en-US" altLang="ko-KR" dirty="0" err="1"/>
              <a:t>poitn</a:t>
            </a:r>
            <a:r>
              <a:rPr lang="en-US" altLang="ko-KR" dirty="0"/>
              <a:t> cloud</a:t>
            </a:r>
            <a:r>
              <a:rPr lang="ko-KR" altLang="en-US" dirty="0"/>
              <a:t>로의 확장할 수 없다 </a:t>
            </a:r>
          </a:p>
          <a:p>
            <a:endParaRPr lang="ko-KR" altLang="en-US" dirty="0"/>
          </a:p>
          <a:p>
            <a:r>
              <a:rPr lang="ko-KR" altLang="en-US" dirty="0"/>
              <a:t>이유</a:t>
            </a:r>
          </a:p>
          <a:p>
            <a:r>
              <a:rPr lang="en-US" altLang="ko-KR" dirty="0"/>
              <a:t>1) point cloud sampling</a:t>
            </a:r>
            <a:r>
              <a:rPr lang="ko-KR" altLang="en-US" dirty="0"/>
              <a:t>이 계산적으로 비싸거나 메모리 비효율적이다 </a:t>
            </a:r>
          </a:p>
          <a:p>
            <a:r>
              <a:rPr lang="en-US" altLang="ko-KR" dirty="0"/>
              <a:t>2) </a:t>
            </a:r>
            <a:r>
              <a:rPr lang="ko-KR" altLang="en-US" dirty="0"/>
              <a:t>대부분 </a:t>
            </a:r>
            <a:r>
              <a:rPr lang="en-US" altLang="ko-KR" dirty="0"/>
              <a:t>local feature learner</a:t>
            </a:r>
            <a:r>
              <a:rPr lang="ko-KR" altLang="en-US" dirty="0"/>
              <a:t>는 계산 비용이 많이 드는 방식에 의존한다</a:t>
            </a:r>
          </a:p>
          <a:p>
            <a:r>
              <a:rPr lang="en-US" altLang="ko-KR" dirty="0"/>
              <a:t>3) </a:t>
            </a:r>
            <a:r>
              <a:rPr lang="ko-KR" altLang="en-US" dirty="0"/>
              <a:t>많은 객체가 </a:t>
            </a:r>
            <a:r>
              <a:rPr lang="ko-KR" altLang="en-US" dirty="0" err="1"/>
              <a:t>포한된</a:t>
            </a:r>
            <a:r>
              <a:rPr lang="ko-KR" altLang="en-US" dirty="0"/>
              <a:t> 대규모 </a:t>
            </a:r>
            <a:r>
              <a:rPr lang="en-US" altLang="ko-KR" dirty="0"/>
              <a:t>point cloud</a:t>
            </a:r>
            <a:r>
              <a:rPr lang="ko-KR" altLang="en-US" dirty="0"/>
              <a:t>는 기존의 </a:t>
            </a:r>
            <a:r>
              <a:rPr lang="en-US" altLang="ko-KR" dirty="0"/>
              <a:t>local learner</a:t>
            </a:r>
            <a:r>
              <a:rPr lang="ko-KR" altLang="en-US" dirty="0"/>
              <a:t>가 복잡한 구조를 학습할 수 없거나 수용 가능한 크기가 정해져 있다</a:t>
            </a:r>
          </a:p>
          <a:p>
            <a:endParaRPr lang="ko-KR" altLang="en-US" dirty="0"/>
          </a:p>
          <a:p>
            <a:r>
              <a:rPr lang="ko-KR" altLang="en-US" dirty="0"/>
              <a:t>해결한점</a:t>
            </a:r>
          </a:p>
          <a:p>
            <a:r>
              <a:rPr lang="en-US" altLang="ko-KR" dirty="0"/>
              <a:t>1) point cloud</a:t>
            </a:r>
            <a:r>
              <a:rPr lang="ko-KR" altLang="en-US" dirty="0"/>
              <a:t>의 사전 처리 없이 대규모 </a:t>
            </a:r>
            <a:r>
              <a:rPr lang="en-US" altLang="ko-KR" dirty="0" err="1"/>
              <a:t>poitn</a:t>
            </a:r>
            <a:r>
              <a:rPr lang="en-US" altLang="ko-KR" dirty="0"/>
              <a:t> cloud</a:t>
            </a:r>
            <a:r>
              <a:rPr lang="ko-KR" altLang="en-US" dirty="0"/>
              <a:t>를 처리할 수 있는 메모리 및 계산 효율적인 딥러닝 네트워크 설계</a:t>
            </a:r>
          </a:p>
          <a:p>
            <a:r>
              <a:rPr lang="en-US" altLang="ko-KR" dirty="0"/>
              <a:t>2) </a:t>
            </a:r>
            <a:r>
              <a:rPr lang="ko-KR" altLang="en-US" dirty="0"/>
              <a:t>로컬 레이어의 수용 필드 크기를 점진적으로 증가시켜 복잡한 로컬 구조를 효과적으로 학습 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샘플링 접근 방법</a:t>
            </a:r>
          </a:p>
          <a:p>
            <a:r>
              <a:rPr lang="en-US" altLang="ko-KR" dirty="0"/>
              <a:t>1) </a:t>
            </a:r>
            <a:r>
              <a:rPr lang="ko-KR" altLang="en-US" dirty="0"/>
              <a:t>각 </a:t>
            </a:r>
            <a:r>
              <a:rPr lang="en-US" altLang="ko-KR" dirty="0"/>
              <a:t>3D </a:t>
            </a:r>
            <a:r>
              <a:rPr lang="ko-KR" altLang="en-US" dirty="0"/>
              <a:t>포인트에 대해 먼저 로컬 공간 구조 </a:t>
            </a:r>
            <a:r>
              <a:rPr lang="en-US" altLang="ko-KR" dirty="0"/>
              <a:t>(</a:t>
            </a:r>
            <a:r>
              <a:rPr lang="en-US" altLang="ko-KR" dirty="0" err="1"/>
              <a:t>LocSE</a:t>
            </a:r>
            <a:r>
              <a:rPr lang="en-US" altLang="ko-KR" dirty="0"/>
              <a:t>) </a:t>
            </a:r>
            <a:r>
              <a:rPr lang="ko-KR" altLang="en-US" dirty="0"/>
              <a:t>단위를 도입하여 로컬 기하학적 구조를 명시 적으로 보존합니다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2) </a:t>
            </a:r>
            <a:r>
              <a:rPr lang="ko-KR" altLang="en-US" dirty="0"/>
              <a:t>세심한 </a:t>
            </a:r>
            <a:r>
              <a:rPr lang="ko-KR" altLang="en-US" dirty="0" err="1"/>
              <a:t>풀링을</a:t>
            </a:r>
            <a:r>
              <a:rPr lang="ko-KR" altLang="en-US" dirty="0"/>
              <a:t> 활용하여 유용한 로컬 기능을 자동으로 유지합니다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3) </a:t>
            </a:r>
            <a:r>
              <a:rPr lang="ko-KR" altLang="en-US" dirty="0"/>
              <a:t>여러 </a:t>
            </a:r>
            <a:r>
              <a:rPr lang="en-US" altLang="ko-KR" dirty="0" err="1"/>
              <a:t>LocSE</a:t>
            </a:r>
            <a:r>
              <a:rPr lang="en-US" altLang="ko-KR" dirty="0"/>
              <a:t> </a:t>
            </a:r>
            <a:r>
              <a:rPr lang="ko-KR" altLang="en-US" dirty="0"/>
              <a:t>장치와 세심한 </a:t>
            </a:r>
            <a:r>
              <a:rPr lang="ko-KR" altLang="en-US" dirty="0" err="1"/>
              <a:t>풀링을</a:t>
            </a:r>
            <a:r>
              <a:rPr lang="ko-KR" altLang="en-US" dirty="0"/>
              <a:t> 확장 된 </a:t>
            </a:r>
            <a:r>
              <a:rPr lang="ko-KR" altLang="en-US" dirty="0" err="1"/>
              <a:t>잔차</a:t>
            </a:r>
            <a:r>
              <a:rPr lang="ko-KR" altLang="en-US" dirty="0"/>
              <a:t> 블록으로 쌓아 각 포인트의 유효 수용 필드를 크게 늘립니다</a:t>
            </a:r>
            <a:r>
              <a:rPr lang="en-US" altLang="ko-KR" dirty="0"/>
              <a:t>. </a:t>
            </a:r>
            <a:r>
              <a:rPr lang="ko-KR" altLang="en-US" dirty="0"/>
              <a:t>이러한 모든 신경 구성 요소는 공유 </a:t>
            </a:r>
            <a:r>
              <a:rPr lang="en-US" altLang="ko-KR" dirty="0"/>
              <a:t>MLP</a:t>
            </a:r>
            <a:r>
              <a:rPr lang="ko-KR" altLang="en-US" dirty="0"/>
              <a:t>로 구현되므로 메모리와 계산 효율성이 뛰어납니다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컨트리뷰션</a:t>
            </a:r>
            <a:endParaRPr lang="ko-KR" altLang="en-US" dirty="0"/>
          </a:p>
          <a:p>
            <a:endParaRPr lang="ko-KR" altLang="en-US" dirty="0"/>
          </a:p>
          <a:p>
            <a:r>
              <a:rPr lang="en-US" altLang="ko-KR" dirty="0"/>
              <a:t>1) We </a:t>
            </a:r>
            <a:r>
              <a:rPr lang="en-US" altLang="ko-KR" dirty="0" err="1"/>
              <a:t>analyse</a:t>
            </a:r>
            <a:r>
              <a:rPr lang="en-US" altLang="ko-KR" dirty="0"/>
              <a:t> and compare existing sampling approaches, identifying random sampling as the most suitable component for efficient learning on large-scale point clouds.</a:t>
            </a:r>
          </a:p>
          <a:p>
            <a:endParaRPr lang="en-US" altLang="ko-KR" dirty="0"/>
          </a:p>
          <a:p>
            <a:r>
              <a:rPr lang="en-US" altLang="ko-KR" dirty="0"/>
              <a:t>2) We propose an effective local feature aggregation module to preserve complex local structures by progressively increasing the receptive field for each point.</a:t>
            </a:r>
          </a:p>
          <a:p>
            <a:endParaRPr lang="en-US" altLang="ko-KR" dirty="0"/>
          </a:p>
          <a:p>
            <a:r>
              <a:rPr lang="en-US" altLang="ko-KR" dirty="0"/>
              <a:t>3) We demonstrate significant memory and computational gains over baselines, and surpass the state-of-the-art semantic segmentation methods on multiple large-scale benchmarks.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B93BC0-411F-42EA-BE74-E1DD0405D91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65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E5EA4-7FA9-4D17-AFC1-75A0BA58E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86DD9B-F51A-4737-98EE-FF9261AA7E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B04E1A-B584-45FA-A864-3AA499B28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EBDCF5-301C-4558-840A-CC06325E6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0E904C-8A71-4B5A-8452-E97EEADDD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047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289410-3DC9-402C-B056-6D72DAC96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D8F20D8-5C57-4889-B085-CA70CE18E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0668B3-8A42-4DE2-8DAF-FDBFCB52D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337C58-DEC3-48DD-A0CA-D5A97B5E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AADBEE-4ED4-4F42-A1E9-D0EAE9B36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7430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FD9728-E2B1-4961-972A-2262399220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4E2726-1440-4660-86E1-A2BE430C7D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29EAED-B80D-4C7F-BA6E-87FFF8ACE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0D1063-A359-4A73-AA67-72E95715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03276C-492A-48EF-9AAA-EAF0702FB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878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FAC330-CB14-48F3-B9A2-CDCA2028E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F7038B-1811-412E-B1A1-66F59ABE9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B5BAFD-9B90-49A8-AE8E-F43DEE1BC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AEE2BE-88EC-4D97-B57F-06DE803C3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6A5183-4B31-43AF-9E2C-009DC5F41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375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61B033-7C34-4F6E-B916-D3F139BC6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F4DD53-3E5C-4652-87CD-B5689F4C5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2EBB50-0281-4212-A0F0-5A9518120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21AC22-BDC8-4261-ACAE-2B681DE6A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499552-C1EB-4FC5-A67A-4E3CB51AE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482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648B8D-126E-43E2-A6FB-B582CBD6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33882B-0017-46E8-82BC-B0510A84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5ACF9C-22D9-43B6-B6C2-9A08E361B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3F4951-A01C-4153-8FEE-177741759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315B85-D31C-4485-A5C0-F9341D215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C07F4F-D30D-4904-82EF-C0A24A599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848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09763B-9EEA-4F09-85BC-61D69DE53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0B7705-E43F-4476-9363-AC6DF5047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22BC894-F7FB-46AF-8823-960BDA1B0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7A27894-B442-4DDA-BE1F-1D4DCC63A0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D05B5DE-2263-4A87-B417-340FC3518A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DCE9954-89FA-433D-BDA1-D9CE47947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CEAE8B-8B80-443C-A26B-6F203F53C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7579A58-2F9E-46AC-99B0-6CD34AAA0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097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439EF8-B5A4-4DBB-8993-0CDE0DE3F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2FE8A0-3090-47BD-B76F-246F55305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6E4B63-3417-4E44-BE3D-C82CCEAD4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421DFC4-54FE-42A5-A1D5-5D2AFA573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045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737187C-FCE4-4D96-8034-D555E08B0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1CE5737-1BBA-4B76-BC90-1AF597497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05E017-79EE-4A48-951A-52FC3919B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76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CE794D-862D-42A9-A7B3-340E99998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D6C92B-B05B-475F-9AAC-2FB5F5421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5C43C2-79CC-41BD-98B5-20F8EBF1C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C198E5-0822-410A-9EBB-217239327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677627-143B-472D-BDC8-A4C9D7E51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0BAC79-3FD4-44C7-99F2-FF316D794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04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0E8A83-C27C-4D0D-A3D1-654A70F55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51F67D8-8453-4C56-9756-3D114B5295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FE2D40-DDBD-4B54-9BBE-92D238E2C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4D1569-4029-4814-8098-09A9C3C33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388A20-FCDE-4972-95A4-8A285696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368A59-33F9-43B3-A878-2742E747C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408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A5A1A39-31ED-41D6-B2AB-252886DAF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208A46-D149-43D5-A876-A7DC4CC03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ABBF3B-98AC-4FD3-BB20-15A4375F8A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F5E96-AE77-4BAD-91D3-8FC86CE1275A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530AB7-1C81-4319-9D35-F32E7A8593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444E03-42FE-4F68-8058-E392AC895C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BB795-6B71-442A-A0B0-F2B44C2E6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48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8594AD-2278-4B1A-B4B6-345D59EE2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err="1"/>
              <a:t>RandLA</a:t>
            </a:r>
            <a:r>
              <a:rPr lang="en-US" altLang="ko-KR" dirty="0"/>
              <a:t>-Net: Efficient Semantic Segmentation of Large-Scale Point Clouds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10713C-8909-4BD6-9217-16F0A08AD9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3116814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Qingyong</a:t>
            </a:r>
            <a:r>
              <a:rPr lang="en-US" altLang="ko-KR" dirty="0"/>
              <a:t> Hu, Bo Yang, </a:t>
            </a:r>
            <a:r>
              <a:rPr lang="en-US" altLang="ko-KR" dirty="0" err="1"/>
              <a:t>Linhai</a:t>
            </a:r>
            <a:r>
              <a:rPr lang="en-US" altLang="ko-KR" dirty="0"/>
              <a:t> </a:t>
            </a:r>
            <a:r>
              <a:rPr lang="en-US" altLang="ko-KR" dirty="0" err="1"/>
              <a:t>Xie</a:t>
            </a:r>
            <a:r>
              <a:rPr lang="en-US" altLang="ko-KR" dirty="0"/>
              <a:t>, Stefano Rosa, </a:t>
            </a:r>
            <a:r>
              <a:rPr lang="en-US" altLang="ko-KR" dirty="0" err="1"/>
              <a:t>Yulan</a:t>
            </a:r>
            <a:r>
              <a:rPr lang="en-US" altLang="ko-KR" dirty="0"/>
              <a:t> Guo, </a:t>
            </a:r>
            <a:r>
              <a:rPr lang="en-US" altLang="ko-KR" dirty="0" err="1"/>
              <a:t>Zhihua</a:t>
            </a:r>
            <a:r>
              <a:rPr lang="en-US" altLang="ko-KR" dirty="0"/>
              <a:t> Wang, Niki </a:t>
            </a:r>
            <a:r>
              <a:rPr lang="en-US" altLang="ko-KR" dirty="0" err="1"/>
              <a:t>Trigoni</a:t>
            </a:r>
            <a:r>
              <a:rPr lang="en-US" altLang="ko-KR" dirty="0"/>
              <a:t>, Andrew Markham</a:t>
            </a:r>
          </a:p>
          <a:p>
            <a:r>
              <a:rPr lang="en-US" altLang="ko-KR" dirty="0"/>
              <a:t>CVPR 2020 Oral.</a:t>
            </a:r>
          </a:p>
          <a:p>
            <a:endParaRPr lang="en-US" altLang="ko-KR" dirty="0"/>
          </a:p>
          <a:p>
            <a:r>
              <a:rPr lang="en-US" altLang="ko-KR" dirty="0"/>
              <a:t>2020-05-15</a:t>
            </a:r>
          </a:p>
          <a:p>
            <a:r>
              <a:rPr lang="en-US" altLang="ko-KR" dirty="0"/>
              <a:t>SKKU Yang Yong Jun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5933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D92E2-45CB-4B28-89C7-7E7546819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Dilated Residual Block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754FD6-64FC-40FC-B2E9-9B048F595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6019800" cy="4873349"/>
          </a:xfrm>
        </p:spPr>
        <p:txBody>
          <a:bodyPr/>
          <a:lstStyle/>
          <a:p>
            <a:r>
              <a:rPr lang="en-US" altLang="ko-KR" dirty="0"/>
              <a:t>Since the large point clouds are going to be substantially </a:t>
            </a:r>
            <a:r>
              <a:rPr lang="en-US" altLang="ko-KR" dirty="0" err="1"/>
              <a:t>downsampled</a:t>
            </a:r>
            <a:r>
              <a:rPr lang="en-US" altLang="ko-KR" dirty="0"/>
              <a:t>,  receptive field for each point are increased, geometric details of input point clouds are more likely to be reserved</a:t>
            </a:r>
          </a:p>
          <a:p>
            <a:r>
              <a:rPr lang="en-US" altLang="ko-KR" dirty="0"/>
              <a:t>EX) red point is able to receive information from up to K2 </a:t>
            </a:r>
            <a:r>
              <a:rPr lang="en-US" altLang="ko-KR" dirty="0" err="1"/>
              <a:t>neighbouring</a:t>
            </a:r>
            <a:r>
              <a:rPr lang="en-US" altLang="ko-KR" dirty="0"/>
              <a:t> points 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8E6D9A-1EA8-4C88-96F4-C8015D5DA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6096000" cy="181982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D37AF16-186B-4A61-8D39-95E015059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3708802"/>
            <a:ext cx="5471817" cy="314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433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E4B69D-5CDA-4B46-87B4-8E504FDBA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Local Feature Aggregation module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6063B9-0015-46F9-9C7F-C4EC01E64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4469" y="1825625"/>
            <a:ext cx="461465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dirty="0"/>
              <a:t>Local Feature Aggregation module is designed to effectively preserve complex local structures considering </a:t>
            </a:r>
            <a:r>
              <a:rPr lang="en-US" altLang="ko-KR" dirty="0" err="1"/>
              <a:t>neighbouring</a:t>
            </a:r>
            <a:r>
              <a:rPr lang="en-US" altLang="ko-KR" dirty="0"/>
              <a:t> geometries and significantly increasing receptive fields.</a:t>
            </a:r>
          </a:p>
          <a:p>
            <a:r>
              <a:rPr lang="en-US" altLang="ko-KR" dirty="0"/>
              <a:t>Moreover, this module only consists of feed-forward MLPs, thus being computationally efficient.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B9278CD-D6AC-4B7F-B81E-2B88C551C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1" y="1825625"/>
            <a:ext cx="7122634" cy="483359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67953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58A3EE-ADC7-4608-84E5-09BAEA66C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Segmentation Network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9FD8D7-9441-4ADB-ADCA-81DBF139D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3600784"/>
            <a:ext cx="12314583" cy="3446059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MLP: Shared Multi Layer Perceptron FC: Fully Connected Layer, </a:t>
            </a:r>
            <a:br>
              <a:rPr lang="en-US" altLang="ko-KR" dirty="0"/>
            </a:br>
            <a:r>
              <a:rPr lang="en-US" altLang="ko-KR" dirty="0"/>
              <a:t>LFA: Local Feature </a:t>
            </a:r>
            <a:r>
              <a:rPr lang="en-US" altLang="ko-KR" dirty="0" err="1"/>
              <a:t>Aggrestion</a:t>
            </a:r>
            <a:r>
              <a:rPr lang="en-US" altLang="ko-KR" dirty="0"/>
              <a:t>, RS: Random Sampling, US: </a:t>
            </a:r>
            <a:r>
              <a:rPr lang="en-US" altLang="ko-KR" dirty="0" err="1"/>
              <a:t>Upsampling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en-US" altLang="ko-KR" dirty="0"/>
              <a:t>DP: Dropout</a:t>
            </a:r>
          </a:p>
          <a:p>
            <a:r>
              <a:rPr lang="en-US" altLang="ko-KR" dirty="0"/>
              <a:t>The network follows the widely-used encoder-decoder architecture with skip connections. Shared MLP per points. Predict point label</a:t>
            </a:r>
          </a:p>
          <a:p>
            <a:r>
              <a:rPr lang="en-US" altLang="ko-KR" dirty="0"/>
              <a:t>Input: N x d</a:t>
            </a:r>
            <a:r>
              <a:rPr lang="en-US" altLang="ko-KR" baseline="-25000" dirty="0"/>
              <a:t>in</a:t>
            </a:r>
            <a:r>
              <a:rPr lang="en-US" altLang="ko-KR" dirty="0"/>
              <a:t> (x-y-z, r-g-b)</a:t>
            </a:r>
          </a:p>
          <a:p>
            <a:r>
              <a:rPr lang="en-US" altLang="ko-KR" dirty="0"/>
              <a:t>Encoding Layer: LFA, RS</a:t>
            </a:r>
          </a:p>
          <a:p>
            <a:r>
              <a:rPr lang="en-US" altLang="ko-KR" dirty="0"/>
              <a:t>Decoding Layer: US: Find KNN point &amp; interpolation, Skip Connection</a:t>
            </a:r>
          </a:p>
          <a:p>
            <a:r>
              <a:rPr lang="en-US" altLang="ko-KR" dirty="0"/>
              <a:t>Segmentation Prediction: shared fully-connected layers  (N, </a:t>
            </a:r>
            <a:r>
              <a:rPr lang="en-US" altLang="ko-KR" dirty="0" err="1"/>
              <a:t>n</a:t>
            </a:r>
            <a:r>
              <a:rPr lang="en-US" altLang="ko-KR" baseline="-25000" dirty="0" err="1"/>
              <a:t>class</a:t>
            </a:r>
            <a:r>
              <a:rPr lang="en-US" altLang="ko-KR" dirty="0"/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393C21-40FB-4FF8-AD6D-9223F7447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8607"/>
            <a:ext cx="12026348" cy="226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260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EE5A33-2268-4307-A68F-0F2F67E6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- Sampling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A935FF-8536-4CFB-9A11-0525CC4CB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5321" y="1511075"/>
            <a:ext cx="4816267" cy="5247534"/>
          </a:xfrm>
        </p:spPr>
        <p:txBody>
          <a:bodyPr/>
          <a:lstStyle/>
          <a:p>
            <a:r>
              <a:rPr lang="en-US" altLang="ko-KR" dirty="0"/>
              <a:t>For largescale point clouds, another method use extremely time-consuming or memory-costly</a:t>
            </a:r>
          </a:p>
          <a:p>
            <a:r>
              <a:rPr lang="en-US" altLang="ko-KR" dirty="0"/>
              <a:t>rely on the expensive sampling approaches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3226BE7-1447-482E-98E1-D55B9700D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11" y="1511075"/>
            <a:ext cx="6986312" cy="534692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742352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147C1D-A32D-4A42-A98E-4D173F33B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- Efficiency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FD82E94-B218-4B57-A569-80091C69C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24" y="1428061"/>
            <a:ext cx="5898575" cy="3134544"/>
          </a:xfrm>
          <a:prstGeom prst="rect">
            <a:avLst/>
          </a:prstGeom>
        </p:spPr>
      </p:pic>
      <p:pic>
        <p:nvPicPr>
          <p:cNvPr id="1026" name="Picture 2" descr="A Benchmark for LiDAR-based Panoptic Segmentation based on KITTI">
            <a:extLst>
              <a:ext uri="{FF2B5EF4-FFF2-40B4-BE49-F238E27FC236}">
                <a16:creationId xmlns:a16="http://schemas.microsoft.com/office/drawing/2014/main" id="{4424E073-9EE4-4581-A8B9-4F169DE779D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24" y="4562605"/>
            <a:ext cx="5795872" cy="2295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8CD484-C1D3-4F47-86F4-EDAAF52A0B4D}"/>
              </a:ext>
            </a:extLst>
          </p:cNvPr>
          <p:cNvSpPr txBox="1"/>
          <p:nvPr/>
        </p:nvSpPr>
        <p:spPr>
          <a:xfrm>
            <a:off x="6364356" y="1506022"/>
            <a:ext cx="47210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dirty="0"/>
              <a:t>Data: 4071 LIDAR scan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dirty="0"/>
              <a:t>Eval time consumption &amp; Network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dirty="0"/>
              <a:t>Feed Point cloud </a:t>
            </a:r>
            <a:br>
              <a:rPr lang="en-US" altLang="ko-KR" sz="2800" dirty="0"/>
            </a:br>
            <a:r>
              <a:rPr lang="en-US" altLang="ko-KR" sz="2800" dirty="0"/>
              <a:t>(size: 81920)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dirty="0" err="1"/>
              <a:t>RandLA</a:t>
            </a:r>
            <a:r>
              <a:rPr lang="en-US" altLang="ko-KR" sz="2800" dirty="0"/>
              <a:t>-Net: 22FPS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636348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6130D-706E-48D6-9BB3-BC92C2EF9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- </a:t>
            </a:r>
            <a:r>
              <a:rPr lang="en-US" altLang="ko-KR" dirty="0" err="1"/>
              <a:t>Sementation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14656D-5C4C-473D-AA63-97B5AACA0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53FFFD-4F8E-4E17-A778-E77D205F4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1597"/>
            <a:ext cx="12192000" cy="276308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384AF6A-A090-40B9-9664-F610DC880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87" y="4186326"/>
            <a:ext cx="11897139" cy="260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844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z">
            <a:extLst>
              <a:ext uri="{FF2B5EF4-FFF2-40B4-BE49-F238E27FC236}">
                <a16:creationId xmlns:a16="http://schemas.microsoft.com/office/drawing/2014/main" id="{555E83D3-B378-45C1-A62E-2F1FAC7239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BDF8FC6-9AE6-4754-9B2E-26EF19B90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78680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6B80250-750C-4540-AD63-2DAA813670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6809"/>
            <a:ext cx="12192000" cy="307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930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5C207-FA4E-41E1-8F0F-B40FE7525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4A5E5E-81FE-4680-A729-ECC950A1B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paper demonstrated that it is possible to efficiently and effectively segment large-scale point clouds by using a lightweight network architecture.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Using Random Sampling</a:t>
            </a:r>
          </a:p>
          <a:p>
            <a:r>
              <a:rPr lang="en-US" altLang="ko-KR" dirty="0"/>
              <a:t>local feature aggregation module is also introduced to effectively preserve useful features from a wide </a:t>
            </a:r>
            <a:r>
              <a:rPr lang="en-US" altLang="ko-KR" dirty="0" err="1"/>
              <a:t>neighbourhood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7726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5DE801-8D4E-4016-9430-518FD2BEB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Figure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291218-A313-4642-987B-6F044FD3A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834" y="3686811"/>
            <a:ext cx="6187446" cy="249015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ko-KR" dirty="0" err="1"/>
              <a:t>PointNet</a:t>
            </a:r>
            <a:r>
              <a:rPr lang="en-US" altLang="ko-KR" dirty="0"/>
              <a:t> approach</a:t>
            </a:r>
          </a:p>
          <a:p>
            <a:r>
              <a:rPr lang="en-US" altLang="ko-KR" dirty="0"/>
              <a:t>You need to cut into small 1m × 1m point cloud blocks, then sample each point cloud block to get a 2048 point input network.</a:t>
            </a:r>
          </a:p>
          <a:p>
            <a:r>
              <a:rPr lang="en-US" altLang="ko-KR" dirty="0"/>
              <a:t>When cutting into zones, the overall shape of the object is lost</a:t>
            </a:r>
          </a:p>
          <a:p>
            <a:r>
              <a:rPr lang="en-US" altLang="ko-KR" dirty="0"/>
              <a:t>Cannot learn shape information of objects larger than the size of the zone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F52A259-106C-4341-9760-3C9109EBD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917" y="1825625"/>
            <a:ext cx="5336918" cy="479406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7292BB1-45F0-4ED4-9D4F-28B064B43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7835" y="1825625"/>
            <a:ext cx="6381205" cy="1861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785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3FCB9-68F4-419B-AD8C-F4474D5BC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C3A93-F37B-44CC-B9F2-11F56E350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Most existing approaches are relying on expensive sampling techniques or computationally heavy pre/post-processing steps</a:t>
            </a:r>
          </a:p>
          <a:p>
            <a:r>
              <a:rPr lang="en-US" altLang="ko-KR" dirty="0"/>
              <a:t>we introduce </a:t>
            </a:r>
            <a:r>
              <a:rPr lang="en-US" altLang="ko-KR" dirty="0" err="1"/>
              <a:t>RandLA</a:t>
            </a:r>
            <a:r>
              <a:rPr lang="en-US" altLang="ko-KR" dirty="0"/>
              <a:t>-Net, an efficient and lightweight neural architecture to directly infer per-point semantics for large-scale point clouds.</a:t>
            </a:r>
          </a:p>
          <a:p>
            <a:r>
              <a:rPr lang="en-US" altLang="ko-KR" dirty="0"/>
              <a:t>The key to our approach is to use random point sampling instead of more complex point selection approaches.</a:t>
            </a:r>
          </a:p>
          <a:p>
            <a:r>
              <a:rPr lang="en-US" altLang="ko-KR" dirty="0"/>
              <a:t>we introduce a novel local feature aggregation module to progressively increase the receptive field for each 3D point, thereby effectively preserving geometric details.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1426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390172-5E6E-4ED3-AA0D-81146B5E0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B9CCB0-4CED-4950-A46B-AEA0B63E4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ko-KR" dirty="0"/>
              <a:t>The existing point cloud segmentation approach cannot capture a wide range of context information</a:t>
            </a:r>
          </a:p>
          <a:p>
            <a:r>
              <a:rPr lang="en-US" altLang="ko-KR" dirty="0"/>
              <a:t>Cannot scale from a small point cloud to a wide </a:t>
            </a:r>
            <a:r>
              <a:rPr lang="en-US" altLang="ko-KR" dirty="0" err="1"/>
              <a:t>poitn</a:t>
            </a:r>
            <a:r>
              <a:rPr lang="en-US" altLang="ko-KR" dirty="0"/>
              <a:t> cloud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Reason</a:t>
            </a:r>
          </a:p>
          <a:p>
            <a:pPr marL="0" indent="0">
              <a:buNone/>
            </a:pPr>
            <a:r>
              <a:rPr lang="en-US" altLang="ko-KR" dirty="0"/>
              <a:t>1) Point cloud sampling is computationally expensive or memory inefficient</a:t>
            </a:r>
          </a:p>
          <a:p>
            <a:pPr marL="0" indent="0">
              <a:buNone/>
            </a:pPr>
            <a:r>
              <a:rPr lang="en-US" altLang="ko-KR" dirty="0"/>
              <a:t>2) Most local feature learners rely on expensive computational methods</a:t>
            </a:r>
          </a:p>
          <a:p>
            <a:pPr marL="0" indent="0">
              <a:buNone/>
            </a:pPr>
            <a:r>
              <a:rPr lang="en-US" altLang="ko-KR" dirty="0"/>
              <a:t>3) In the case of a large-scale point cloud with many objects, existing local learners cannot learn complex structures or have an acceptable size.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Solved</a:t>
            </a:r>
          </a:p>
          <a:p>
            <a:pPr marL="0" indent="0">
              <a:buNone/>
            </a:pPr>
            <a:r>
              <a:rPr lang="en-US" altLang="ko-KR" dirty="0"/>
              <a:t>1) Design a memory and computationally efficient deep learning network that can process large-scale </a:t>
            </a:r>
            <a:r>
              <a:rPr lang="en-US" altLang="ko-KR" dirty="0" err="1"/>
              <a:t>poitn</a:t>
            </a:r>
            <a:r>
              <a:rPr lang="en-US" altLang="ko-KR" dirty="0"/>
              <a:t> clouds without preprocessing of point clouds</a:t>
            </a:r>
          </a:p>
          <a:p>
            <a:pPr marL="0" indent="0">
              <a:buNone/>
            </a:pPr>
            <a:r>
              <a:rPr lang="en-US" altLang="ko-KR" dirty="0"/>
              <a:t>2) By gradually increasing the receiving field size of the local layer, you can effectively learn the complex local structure.</a:t>
            </a:r>
          </a:p>
        </p:txBody>
      </p:sp>
    </p:spTree>
    <p:extLst>
      <p:ext uri="{BB962C8B-B14F-4D97-AF65-F5344CB8AC3E}">
        <p14:creationId xmlns:p14="http://schemas.microsoft.com/office/powerpoint/2010/main" val="2162252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2BA443-13DF-4BC6-B377-1CB3C02C7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Approach &amp; Contribution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0F9FEE-D1DF-4528-8110-A4D0CB310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310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sz="2000" dirty="0"/>
              <a:t>Approach</a:t>
            </a:r>
          </a:p>
          <a:p>
            <a:pPr marL="0" indent="0">
              <a:buNone/>
            </a:pPr>
            <a:r>
              <a:rPr lang="en-US" altLang="ko-KR" sz="2000" dirty="0"/>
              <a:t>1) For each 3D point, a local spatial structure (</a:t>
            </a:r>
            <a:r>
              <a:rPr lang="en-US" altLang="ko-KR" sz="2000" dirty="0" err="1"/>
              <a:t>LocSE</a:t>
            </a:r>
            <a:r>
              <a:rPr lang="en-US" altLang="ko-KR" sz="2000" dirty="0"/>
              <a:t>) unit is first introduced to explicitly preserve the local geometry.</a:t>
            </a:r>
          </a:p>
          <a:p>
            <a:pPr marL="0" indent="0">
              <a:buNone/>
            </a:pPr>
            <a:r>
              <a:rPr lang="en-US" altLang="ko-KR" sz="2000" dirty="0"/>
              <a:t>2) Utilizes meticulous pooling to automatically maintain useful local functions.</a:t>
            </a:r>
          </a:p>
          <a:p>
            <a:pPr marL="0" indent="0">
              <a:buNone/>
            </a:pPr>
            <a:r>
              <a:rPr lang="en-US" altLang="ko-KR" sz="2000" dirty="0"/>
              <a:t>3) Multiple </a:t>
            </a:r>
            <a:r>
              <a:rPr lang="en-US" altLang="ko-KR" sz="2000" dirty="0" err="1"/>
              <a:t>LocSE</a:t>
            </a:r>
            <a:r>
              <a:rPr lang="en-US" altLang="ko-KR" sz="2000" dirty="0"/>
              <a:t> devices and meticulous pooling are stacked into an extended residual block to significantly increase the effective acceptance field of each point. All of these neural components are implemented as a shared MLP, making them highly memory and computationally efficient.</a:t>
            </a: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Contribution</a:t>
            </a:r>
          </a:p>
          <a:p>
            <a:pPr marL="0" indent="0">
              <a:buNone/>
            </a:pPr>
            <a:r>
              <a:rPr lang="en-US" altLang="ko-KR" sz="2000" dirty="0"/>
              <a:t>1) We analyze and compare existing sampling approaches, identifying random sampling as the most suitable component for efficient learning on large-scale point clouds.</a:t>
            </a:r>
          </a:p>
          <a:p>
            <a:pPr marL="0" indent="0">
              <a:buNone/>
            </a:pPr>
            <a:r>
              <a:rPr lang="en-US" altLang="ko-KR" sz="2000" dirty="0"/>
              <a:t>2) We propose an effective local feature aggregation module to preserve complex local structures by progressively increasing the receptive field for each point.</a:t>
            </a:r>
          </a:p>
          <a:p>
            <a:pPr marL="0" indent="0">
              <a:buNone/>
            </a:pPr>
            <a:r>
              <a:rPr lang="en-US" altLang="ko-KR" sz="2000" dirty="0"/>
              <a:t>3) We demonstrate significant memory and computational gains over baselines, and surpass the state-of-the-art semantic segmentation methods on multiple large-scale benchmarks.</a:t>
            </a:r>
          </a:p>
        </p:txBody>
      </p:sp>
    </p:spTree>
    <p:extLst>
      <p:ext uri="{BB962C8B-B14F-4D97-AF65-F5344CB8AC3E}">
        <p14:creationId xmlns:p14="http://schemas.microsoft.com/office/powerpoint/2010/main" val="2863083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4271FB-3ADC-41D9-A2EB-84AB2061F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RandLA</a:t>
            </a:r>
            <a:r>
              <a:rPr lang="en-US" altLang="ko-KR" dirty="0"/>
              <a:t>-Net: Sampling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A8B08C-9254-41A4-89BF-5D41B691B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 fontScale="55000" lnSpcReduction="20000"/>
          </a:bodyPr>
          <a:lstStyle/>
          <a:p>
            <a:r>
              <a:rPr lang="en-US" altLang="ko-KR" dirty="0"/>
              <a:t>When processing hundreds of meters of point cloud, you should </a:t>
            </a:r>
            <a:r>
              <a:rPr lang="en-US" altLang="ko-KR" dirty="0" err="1"/>
              <a:t>downsample</a:t>
            </a:r>
            <a:r>
              <a:rPr lang="en-US" altLang="ko-KR" dirty="0"/>
              <a:t> while maintaining as much geometric information as possible.</a:t>
            </a:r>
          </a:p>
          <a:p>
            <a:r>
              <a:rPr lang="en-US" altLang="ko-KR" dirty="0"/>
              <a:t>-Heuristic sampling</a:t>
            </a:r>
          </a:p>
          <a:p>
            <a:r>
              <a:rPr lang="en-US" altLang="ko-KR" dirty="0"/>
              <a:t>1. Farthest Point Sampling (FPS)</a:t>
            </a:r>
          </a:p>
          <a:p>
            <a:r>
              <a:rPr lang="en-US" altLang="ko-KR" dirty="0"/>
              <a:t>Select the farthest point from the sample</a:t>
            </a:r>
          </a:p>
          <a:p>
            <a:r>
              <a:rPr lang="en-US" altLang="ko-KR" dirty="0"/>
              <a:t>The computational complexity is O(N ^ 2), which makes it unsuitable for large point clouds</a:t>
            </a:r>
          </a:p>
          <a:p>
            <a:endParaRPr lang="en-US" altLang="ko-KR" dirty="0"/>
          </a:p>
          <a:p>
            <a:r>
              <a:rPr lang="en-US" altLang="ko-KR" dirty="0"/>
              <a:t>2. IDIS (Inverse Density Importance Sampling)</a:t>
            </a:r>
          </a:p>
          <a:p>
            <a:r>
              <a:rPr lang="en-US" altLang="ko-KR" dirty="0"/>
              <a:t>Find the density of the point cloud to make the density of each point uniform</a:t>
            </a:r>
          </a:p>
          <a:p>
            <a:r>
              <a:rPr lang="en-US" altLang="ko-KR" dirty="0"/>
              <a:t>Influenced by outliers</a:t>
            </a:r>
          </a:p>
          <a:p>
            <a:endParaRPr lang="en-US" altLang="ko-KR" dirty="0"/>
          </a:p>
          <a:p>
            <a:r>
              <a:rPr lang="en-US" altLang="ko-KR" dirty="0"/>
              <a:t>3. Random Sampling</a:t>
            </a:r>
          </a:p>
          <a:p>
            <a:r>
              <a:rPr lang="en-US" altLang="ko-KR" dirty="0"/>
              <a:t>Select K points from the entire point cloud</a:t>
            </a:r>
          </a:p>
          <a:p>
            <a:r>
              <a:rPr lang="en-US" altLang="ko-KR" dirty="0"/>
              <a:t>Select random from uniform distribution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BDD720F-C060-4495-B31E-1E167D7FF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970" y="1825625"/>
            <a:ext cx="5715798" cy="24196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9E3EA6-FC16-4064-A17E-0BC0DC2E1A2A}"/>
              </a:ext>
            </a:extLst>
          </p:cNvPr>
          <p:cNvSpPr txBox="1"/>
          <p:nvPr/>
        </p:nvSpPr>
        <p:spPr>
          <a:xfrm>
            <a:off x="156970" y="4363278"/>
            <a:ext cx="581644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Summary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Many sampling algorithms are computationally expensive or require a lot of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Many sampling algorithms are computationally expensive or require a lot of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Random sampling is computationally efficient and is independent of the number of input points.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Memory efficiency.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However, random sampling loses a lot of useful information.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39040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E4B69D-5CDA-4B46-87B4-8E504FDBA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Local Feature Aggregation module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B9278CD-D6AC-4B7F-B81E-2B88C551C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1" y="1825625"/>
            <a:ext cx="11684694" cy="483359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54319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C2082-7092-4819-9DB9-F06553FB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Local Spatial Encoding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AE3670-ECBE-4FB6-A140-F4E3F725C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0" y="1825625"/>
            <a:ext cx="4591878" cy="4351338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Given Point cloud P</a:t>
            </a:r>
            <a:br>
              <a:rPr lang="en-US" altLang="ko-KR" sz="2400" dirty="0"/>
            </a:br>
            <a:r>
              <a:rPr lang="en-US" altLang="ko-KR" sz="2400" dirty="0"/>
              <a:t>(x-y-z + R,G,B or learnt feature)</a:t>
            </a:r>
          </a:p>
          <a:p>
            <a:r>
              <a:rPr lang="en-US" altLang="ko-KR" sz="2400" dirty="0" err="1"/>
              <a:t>LocSE</a:t>
            </a:r>
            <a:r>
              <a:rPr lang="en-US" altLang="ko-KR" sz="2400" dirty="0"/>
              <a:t> can observe the local geometric patterns, thus eventually benefiting the entire network to effectively learn complex local structures.</a:t>
            </a:r>
          </a:p>
          <a:p>
            <a:r>
              <a:rPr lang="en-US" altLang="ko-KR" sz="2400" dirty="0" err="1"/>
              <a:t>LocSE</a:t>
            </a:r>
            <a:r>
              <a:rPr lang="en-US" altLang="ko-KR" sz="2400" dirty="0"/>
              <a:t> tends to aid the network to learn local features and obtains good performance in practice</a:t>
            </a:r>
          </a:p>
          <a:p>
            <a:endParaRPr lang="ko-KR" alt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67C222-5AE1-428B-8BDA-0A71120CA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7125694" cy="233395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83825E-C8F2-4E70-B25C-88A847A77B52}"/>
              </a:ext>
            </a:extLst>
          </p:cNvPr>
          <p:cNvSpPr txBox="1"/>
          <p:nvPr/>
        </p:nvSpPr>
        <p:spPr>
          <a:xfrm>
            <a:off x="139148" y="4393096"/>
            <a:ext cx="69865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Finding </a:t>
            </a:r>
            <a:r>
              <a:rPr lang="en-US" altLang="ko-KR" dirty="0" err="1"/>
              <a:t>Neighbouring</a:t>
            </a:r>
            <a:r>
              <a:rPr lang="en-US" altLang="ko-KR" dirty="0"/>
              <a:t> Points – KNN algorithm</a:t>
            </a:r>
          </a:p>
          <a:p>
            <a:r>
              <a:rPr lang="en-US" altLang="ko-KR" dirty="0"/>
              <a:t>Find p</a:t>
            </a:r>
            <a:r>
              <a:rPr lang="en-US" altLang="ko-KR" baseline="-25000" dirty="0"/>
              <a:t>i </a:t>
            </a:r>
            <a:r>
              <a:rPr lang="en-US" altLang="ko-KR" dirty="0"/>
              <a:t>’s </a:t>
            </a:r>
            <a:r>
              <a:rPr lang="en-US" altLang="ko-KR" dirty="0" err="1"/>
              <a:t>nearst</a:t>
            </a:r>
            <a:r>
              <a:rPr lang="en-US" altLang="ko-KR" dirty="0"/>
              <a:t> k point, K = {p</a:t>
            </a:r>
            <a:r>
              <a:rPr lang="en-US" altLang="ko-KR" baseline="-25000" dirty="0"/>
              <a:t>i</a:t>
            </a:r>
            <a:r>
              <a:rPr lang="en-US" altLang="ko-KR" baseline="30000" dirty="0"/>
              <a:t>1</a:t>
            </a:r>
            <a:r>
              <a:rPr lang="en-US" altLang="ko-KR" dirty="0"/>
              <a:t>, p</a:t>
            </a:r>
            <a:r>
              <a:rPr lang="en-US" altLang="ko-KR" baseline="-25000" dirty="0"/>
              <a:t>i</a:t>
            </a:r>
            <a:r>
              <a:rPr lang="en-US" altLang="ko-KR" baseline="30000" dirty="0"/>
              <a:t>2</a:t>
            </a:r>
            <a:r>
              <a:rPr lang="en-US" altLang="ko-KR" dirty="0"/>
              <a:t>, … </a:t>
            </a:r>
            <a:r>
              <a:rPr lang="en-US" altLang="ko-KR" dirty="0" err="1"/>
              <a:t>p</a:t>
            </a:r>
            <a:r>
              <a:rPr lang="en-US" altLang="ko-KR" baseline="-25000" dirty="0" err="1"/>
              <a:t>i</a:t>
            </a:r>
            <a:r>
              <a:rPr lang="en-US" altLang="ko-KR" baseline="30000" dirty="0" err="1"/>
              <a:t>k</a:t>
            </a:r>
            <a:r>
              <a:rPr lang="en-US" altLang="ko-KR" dirty="0"/>
              <a:t>}</a:t>
            </a:r>
          </a:p>
          <a:p>
            <a:endParaRPr lang="en-US" altLang="ko-KR" dirty="0"/>
          </a:p>
          <a:p>
            <a:r>
              <a:rPr lang="en-US" altLang="ko-KR" dirty="0"/>
              <a:t>Relative Point Position Encoding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⊕ </a:t>
            </a:r>
            <a:r>
              <a:rPr lang="en-US" altLang="ko-KR" dirty="0"/>
              <a:t>is concatenation operation, || x || is Euclidean Distance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FC77F1F-F720-4B92-8E53-7A2BB8BA2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48" y="5637449"/>
            <a:ext cx="5141843" cy="74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47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76BDF3-E452-46C2-B127-13F4E964A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Attentive Pooling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6F83F0-97DA-4643-9243-857249AD0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90688"/>
            <a:ext cx="5923721" cy="5459759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err="1"/>
              <a:t>Pointnet</a:t>
            </a:r>
            <a:r>
              <a:rPr lang="en-US" altLang="ko-KR" dirty="0"/>
              <a:t> typically use max pooling to integrate the </a:t>
            </a:r>
            <a:r>
              <a:rPr lang="en-US" altLang="ko-KR" b="1" dirty="0"/>
              <a:t>local features, </a:t>
            </a:r>
            <a:r>
              <a:rPr lang="en-US" altLang="ko-KR" dirty="0"/>
              <a:t>information being lost.</a:t>
            </a:r>
            <a:endParaRPr lang="en-US" altLang="ko-KR" b="1" dirty="0"/>
          </a:p>
          <a:p>
            <a:r>
              <a:rPr lang="en-US" altLang="ko-KR" dirty="0"/>
              <a:t>Computing attention scores</a:t>
            </a:r>
            <a:br>
              <a:rPr lang="en-US" altLang="ko-KR" dirty="0"/>
            </a:br>
            <a:r>
              <a:rPr lang="en-US" altLang="ko-KR" dirty="0"/>
              <a:t>- Function </a:t>
            </a:r>
            <a:r>
              <a:rPr lang="en-US" altLang="ko-KR" b="1" i="1" dirty="0"/>
              <a:t>g</a:t>
            </a:r>
            <a:r>
              <a:rPr lang="en-US" altLang="ko-KR" dirty="0"/>
              <a:t> learns a unique attention score for each feature (score: 0 ~ 1)</a:t>
            </a:r>
          </a:p>
          <a:p>
            <a:r>
              <a:rPr lang="en-US" altLang="ko-KR" dirty="0"/>
              <a:t>Weighted Summation</a:t>
            </a:r>
            <a:br>
              <a:rPr lang="en-US" altLang="ko-KR" dirty="0"/>
            </a:br>
            <a:r>
              <a:rPr lang="en-US" altLang="ko-KR" dirty="0"/>
              <a:t>- Network learn selection of important feature automatically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LocSE</a:t>
            </a:r>
            <a:r>
              <a:rPr lang="en-US" altLang="ko-KR" dirty="0"/>
              <a:t> &amp; Attentive Pooling learn to aggregate the geometric patterns and features of its K nearest points, and finally generate an informative feature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1648976-7D78-46F3-9353-824C1AD6A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5923722" cy="235300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F0D0E8E-C8F6-4F4C-AE57-2A8674F37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78628"/>
            <a:ext cx="3019846" cy="46679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811EC23-C9A9-4C93-99C7-D9B083A90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45418"/>
            <a:ext cx="2133898" cy="68589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0975F63-E34E-401B-B2E4-E355E8F5D4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331314"/>
            <a:ext cx="2362530" cy="112410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02220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</TotalTime>
  <Words>1171</Words>
  <Application>Microsoft Office PowerPoint</Application>
  <PresentationFormat>와이드스크린</PresentationFormat>
  <Paragraphs>134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RandLA-Net: Efficient Semantic Segmentation of Large-Scale Point Clouds</vt:lpstr>
      <vt:lpstr>Figure</vt:lpstr>
      <vt:lpstr>Abstract</vt:lpstr>
      <vt:lpstr>Introduction</vt:lpstr>
      <vt:lpstr>Approach &amp; Contribution</vt:lpstr>
      <vt:lpstr>RandLA-Net: Sampling</vt:lpstr>
      <vt:lpstr>Local Feature Aggregation module</vt:lpstr>
      <vt:lpstr>Local Spatial Encoding</vt:lpstr>
      <vt:lpstr>Attentive Pooling</vt:lpstr>
      <vt:lpstr>Dilated Residual Block</vt:lpstr>
      <vt:lpstr>Local Feature Aggregation module</vt:lpstr>
      <vt:lpstr>Segmentation Network</vt:lpstr>
      <vt:lpstr>Experiments - Sampling</vt:lpstr>
      <vt:lpstr>Experiments - Efficiency</vt:lpstr>
      <vt:lpstr>Experiments - Sementation</vt:lpstr>
      <vt:lpstr>PowerPoint 프레젠테이션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RandLA-Net: Efficient Semantic Segmentation of Large-Scale Point Clouds</dc:title>
  <dc:creator>LikeJust</dc:creator>
  <cp:lastModifiedBy>LikeJust</cp:lastModifiedBy>
  <cp:revision>131</cp:revision>
  <dcterms:created xsi:type="dcterms:W3CDTF">2020-05-06T02:52:29Z</dcterms:created>
  <dcterms:modified xsi:type="dcterms:W3CDTF">2020-05-15T08:13:08Z</dcterms:modified>
</cp:coreProperties>
</file>

<file path=docProps/thumbnail.jpeg>
</file>